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4" autoAdjust="0"/>
    <p:restoredTop sz="94660"/>
  </p:normalViewPr>
  <p:slideViewPr>
    <p:cSldViewPr snapToGrid="0" snapToObjects="1">
      <p:cViewPr varScale="1">
        <p:scale>
          <a:sx n="174" d="100"/>
          <a:sy n="174" d="100"/>
        </p:scale>
        <p:origin x="-120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EB85E-0BA5-AC49-ABAE-1A50D7E9AC5F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3F75-0270-F34B-9B36-7C219D29F2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22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924F-AD9D-9249-A536-1585E6B52B84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C9165-5699-EA45-9100-26AAABF1FB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503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2C30-F8CF-A842-B93E-69CE24086571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090B-4A69-0147-8249-136B582141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09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55E2-7D46-9247-A2A4-20D2F062CA5F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1DB0-E489-D14C-99C4-13B4DF6801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6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DD422-86F1-6C4E-B3BA-87018F11D7DD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3E98-D4BB-C344-B5FE-C56E080107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137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93F5D-652B-0E42-9220-117D0B2BC7D6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A052-72C4-EE49-B91C-53C77B9F7F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793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B4B5-9F1F-6A4A-A0E5-7B9E17388DE9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8C1-C933-9A47-B934-223A2BD31A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609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7EAA-CD53-6345-A86E-9718EE79941B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1E05-96F7-B84E-8A63-454FCAD5BB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474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69D0-20B0-7046-A87A-FB3E11DC672A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6F9A-33D5-1042-80B6-C4BC75943A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443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CA3A-DDFC-E34B-95C7-3EC0C3C0EAE5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2788-AF67-2446-ADF4-D04F61D080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36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B1F1-3BC7-D647-83E1-07BDA2D6B572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08D8-427C-4B41-9143-2A0FFE8100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99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532A43-06BE-AD45-B9AD-F2B2C3C9D070}" type="datetimeFigureOut">
              <a:rPr lang="ja-JP" altLang="en-US"/>
              <a:pPr>
                <a:defRPr/>
              </a:pPr>
              <a:t>20/08/28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1F0486-407D-FE42-9C1C-F03B1748E8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2"/>
          <p:cNvSpPr txBox="1">
            <a:spLocks noChangeArrowheads="1"/>
          </p:cNvSpPr>
          <p:nvPr/>
        </p:nvSpPr>
        <p:spPr bwMode="auto">
          <a:xfrm>
            <a:off x="125413" y="102263"/>
            <a:ext cx="12366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en-US" altLang="ja-JP" sz="1100" dirty="0">
                <a:latin typeface="Times New Roman"/>
                <a:cs typeface="Times New Roman"/>
              </a:rPr>
              <a:t>Appendix</a:t>
            </a:r>
            <a:endParaRPr lang="ja-JP" altLang="en-US" sz="1100" dirty="0">
              <a:latin typeface="Times New Roman"/>
              <a:cs typeface="Times New Roman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90757"/>
              </p:ext>
            </p:extLst>
          </p:nvPr>
        </p:nvGraphicFramePr>
        <p:xfrm>
          <a:off x="125412" y="503822"/>
          <a:ext cx="8932002" cy="6290112"/>
        </p:xfrm>
        <a:graphic>
          <a:graphicData uri="http://schemas.openxmlformats.org/drawingml/2006/table">
            <a:tbl>
              <a:tblPr/>
              <a:tblGrid>
                <a:gridCol w="1488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8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8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8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86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86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902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　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Grade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Clinical symptoms     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Extreme (10)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Severe (9)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Moderate (8/7)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Mild (5)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Slight (0)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8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Voluntary movement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Absent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Acrocontracture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Pain reflex but slight trembling and rough breathing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Almost absent but parts of the extremities move minutely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Part of the extremity flexed and part paralyzed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Pain reflex or no pain reflex with clearly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frowning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face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Occasional all/partial extremity movement with no intention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Extremity could be paretic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Brushing away reaction for pain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Occasional movement to meet an object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Capable of raising the arms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upward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moving them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the intended direction,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that is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face or head, imitating a posture of the tester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Capable of movement with intention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Capable of unassisted posture change (partial change inclusive)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Moving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wheel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hair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unassisted, even if awkwardly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16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Voluntary ingestion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Totally incapable of masticating and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swallowing.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; o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tube nutrition (gastric/nasal feeding)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Almost on tube nutrition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Saliva swallowing or mastication is found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Capable of attempting slight perusal ingestion,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that is,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fruit juice, custard pudding,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and so forth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Capable of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masticating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; e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ven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if not, almost capable of assisted auroral ingestion by swallowing, though sometimes choking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Insufficient peroral ingestion requires tube nutrition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Capable of unassisted ingestion be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swallowing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mastication could be awkward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Capable of ingeting all the rice gruel served or chopped food with assistance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Attempting to reach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mou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with a passed spoon or put the food into mouth awkwardly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Ingesting on own using spoon awkwardly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Fecal and urinary incontinence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 observed somatic movement when evacuating/Urinating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Slight somatic movement when evacuating/urinating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After incontinence, a displeased look or some signal is observed,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that is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frequent somatic movement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Forced regular evacuating and urinating leads to the prevention of fecal and urinary incontinence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Communicating the fact in a certain way after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incontinence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Except during the night,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preevacuation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preurination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communication is possible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44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Ophthalmography and visual recognition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Eyes not opend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Eyes opened, no blink reflex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Eyes opened, blink reflex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No following ocular movement, and no focusing eyes on an object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Looking straight toward the direction of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call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Following a moving object or staring at a TV,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although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understanding is impossible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Discriminating close relatives followed by a facial expression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Favorite picture,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among other things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induce a facial expression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Capable of reading easy words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Capable of understanding simple numbers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When watching TV, response and laughter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apparent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Vocalizing and utterances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No vocalizing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No lip movement under tracheostomy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Groaning etc, without meaningful utterances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Lip movement observed under tracheostomy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A short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utterance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though not understandable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Occasional inatriculate vocal response to calls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Under tracheostomy, response to calls is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through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lip movement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Occasional vocalizing of a meaningful word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Vocal response to calls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3) </a:t>
                      </a:r>
                      <a:r>
                        <a:rPr kumimoji="1" lang="en-US" altLang="ja-JP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Imitating talking by the tester under tracheostomy </a:t>
                      </a:r>
                      <a:endParaRPr lang="en-US" altLang="ja-JP" sz="700" dirty="0"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1) Capable of vocalizing a simple word responce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2) Lip movement corresponds to what is asked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3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Response and comprehension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 response to calls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Some response to calls, such as somatic or eye movement, etc.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Response to calls is possible at times, but no understanding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Response and understanding of simple calls is possible at times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Response fits the purpose of calls and nearly correct understanding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Change of expression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 response to ambient sound stimulations and TV sounds,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among other things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Chnage of expression, such as smilling, crying, and anger, is not due to ambient stimulations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Change of expression is occasionally found in response to ambient stimulations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Change of expression, such as smiling, crying and anger closely matches an expected response to the ambient stimulation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Change of expression, such as crying and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smiling,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etc., exactly matches an expected response to the ambient stimulation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90956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11682</TotalTime>
  <Words>421</Words>
  <Application>Microsoft Macintosh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The characteristics of the patients with prolonged consciousness disorders</dc:title>
  <dc:creator>阿部 浩明</dc:creator>
  <cp:lastModifiedBy>阿部　浩明 DTI_Mac_Pro</cp:lastModifiedBy>
  <cp:revision>123</cp:revision>
  <cp:lastPrinted>2015-11-12T12:56:29Z</cp:lastPrinted>
  <dcterms:created xsi:type="dcterms:W3CDTF">2015-09-28T14:26:05Z</dcterms:created>
  <dcterms:modified xsi:type="dcterms:W3CDTF">2020-08-28T08:46:03Z</dcterms:modified>
</cp:coreProperties>
</file>