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9" r:id="rId8"/>
    <p:sldId id="295" r:id="rId9"/>
    <p:sldId id="296" r:id="rId10"/>
    <p:sldId id="297" r:id="rId11"/>
    <p:sldId id="298" r:id="rId12"/>
    <p:sldId id="299" r:id="rId13"/>
    <p:sldId id="300" r:id="rId14"/>
    <p:sldId id="302" r:id="rId15"/>
    <p:sldId id="301" r:id="rId16"/>
    <p:sldId id="291" r:id="rId17"/>
    <p:sldId id="294" r:id="rId18"/>
    <p:sldId id="2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9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8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6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36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91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1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7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5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0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9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6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0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0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295F38-CD31-4FE0-B995-BDCA57D28974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A0ED507-4244-4AA5-B63C-9F10DEA2D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9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3402/jchimp.v2i2.17814" TargetMode="External"/><Relationship Id="rId2" Type="http://schemas.openxmlformats.org/officeDocument/2006/relationships/hyperlink" Target="https://www.ncbi.nlm.nih.gov/pmc/articles/PMC371406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mc/about/copyright/" TargetMode="External"/><Relationship Id="rId4" Type="http://schemas.openxmlformats.org/officeDocument/2006/relationships/hyperlink" Target="https://www.ncbi.nlm.nih.gov/pmc/articles/PMC3714060/figure/F000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85652"/>
            <a:ext cx="8825658" cy="3791729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/>
              <a:t>Clarion University Research Project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dirty="0"/>
              <a:t>Deferring Prescribing in Nursing Home Residents with Asymptomatic Bacteriuria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Emilie Kennedy MSN, CRNP, FNP-C, DNPs</a:t>
            </a:r>
          </a:p>
        </p:txBody>
      </p:sp>
      <p:pic>
        <p:nvPicPr>
          <p:cNvPr id="1026" name="Picture 2" descr="Image result for elde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869" y="460519"/>
            <a:ext cx="3461488" cy="2303464"/>
          </a:xfrm>
          <a:prstGeom prst="rect">
            <a:avLst/>
          </a:prstGeom>
          <a:noFill/>
          <a:effectLst>
            <a:reflection stA="58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1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81" y="471864"/>
            <a:ext cx="8825659" cy="706964"/>
          </a:xfrm>
        </p:spPr>
        <p:txBody>
          <a:bodyPr/>
          <a:lstStyle/>
          <a:p>
            <a:r>
              <a:rPr lang="en-US" dirty="0"/>
              <a:t>Clinical Vignette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BD73FC-606D-B845-87F8-E2CAEB8BC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8" b="4150"/>
          <a:stretch/>
        </p:blipFill>
        <p:spPr>
          <a:xfrm>
            <a:off x="4558627" y="148154"/>
            <a:ext cx="5878914" cy="6709846"/>
          </a:xfrm>
        </p:spPr>
      </p:pic>
    </p:spTree>
    <p:extLst>
      <p:ext uri="{BB962C8B-B14F-4D97-AF65-F5344CB8AC3E}">
        <p14:creationId xmlns:p14="http://schemas.microsoft.com/office/powerpoint/2010/main" val="194321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81" y="471864"/>
            <a:ext cx="8825659" cy="706964"/>
          </a:xfrm>
        </p:spPr>
        <p:txBody>
          <a:bodyPr/>
          <a:lstStyle/>
          <a:p>
            <a:r>
              <a:rPr lang="en-US" dirty="0"/>
              <a:t>Clinical Vignette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F10542-C906-734D-ABBD-07270F295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" b="7260"/>
          <a:stretch/>
        </p:blipFill>
        <p:spPr>
          <a:xfrm>
            <a:off x="4579919" y="125530"/>
            <a:ext cx="5857622" cy="6497352"/>
          </a:xfrm>
        </p:spPr>
      </p:pic>
    </p:spTree>
    <p:extLst>
      <p:ext uri="{BB962C8B-B14F-4D97-AF65-F5344CB8AC3E}">
        <p14:creationId xmlns:p14="http://schemas.microsoft.com/office/powerpoint/2010/main" val="243962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32" y="471864"/>
            <a:ext cx="8825659" cy="706964"/>
          </a:xfrm>
        </p:spPr>
        <p:txBody>
          <a:bodyPr/>
          <a:lstStyle/>
          <a:p>
            <a:r>
              <a:rPr lang="en-US" dirty="0"/>
              <a:t>Clinical Vignette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3C819E-3F24-2B4B-9F87-D06CE4FB9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74" y="256360"/>
            <a:ext cx="5624367" cy="6443665"/>
          </a:xfrm>
        </p:spPr>
      </p:pic>
    </p:spTree>
    <p:extLst>
      <p:ext uri="{BB962C8B-B14F-4D97-AF65-F5344CB8AC3E}">
        <p14:creationId xmlns:p14="http://schemas.microsoft.com/office/powerpoint/2010/main" val="198497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81" y="461051"/>
            <a:ext cx="8825659" cy="706964"/>
          </a:xfrm>
        </p:spPr>
        <p:txBody>
          <a:bodyPr/>
          <a:lstStyle/>
          <a:p>
            <a:r>
              <a:rPr lang="en-US" dirty="0"/>
              <a:t>Clinical Vignette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597FBD-B0E4-9E4B-9024-A1241C074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5866" r="10341"/>
          <a:stretch/>
        </p:blipFill>
        <p:spPr>
          <a:xfrm rot="5400000">
            <a:off x="3245290" y="-162929"/>
            <a:ext cx="5460484" cy="8331994"/>
          </a:xfrm>
        </p:spPr>
      </p:pic>
    </p:spTree>
    <p:extLst>
      <p:ext uri="{BB962C8B-B14F-4D97-AF65-F5344CB8AC3E}">
        <p14:creationId xmlns:p14="http://schemas.microsoft.com/office/powerpoint/2010/main" val="319359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F74D31-6C1B-884F-A181-259EBC40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36" y="474905"/>
            <a:ext cx="8825659" cy="706964"/>
          </a:xfrm>
        </p:spPr>
        <p:txBody>
          <a:bodyPr/>
          <a:lstStyle/>
          <a:p>
            <a:r>
              <a:rPr lang="en-US" dirty="0"/>
              <a:t>Clinical Vignette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92888D-3943-CF47-94A8-0AD88D7EB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26" y="2323476"/>
            <a:ext cx="9328981" cy="2492554"/>
          </a:xfrm>
        </p:spPr>
      </p:pic>
    </p:spTree>
    <p:extLst>
      <p:ext uri="{BB962C8B-B14F-4D97-AF65-F5344CB8AC3E}">
        <p14:creationId xmlns:p14="http://schemas.microsoft.com/office/powerpoint/2010/main" val="408695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Vignette Key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elderly patient in the clinical vignette was diagnosed with a urinary tract infection and prescribed an oral antibiotic upon discharge back to the nursing home. </a:t>
            </a:r>
          </a:p>
          <a:p>
            <a:r>
              <a:rPr lang="en-US" dirty="0"/>
              <a:t>According to the HPI and physical exam, the patient was negative for any signs or symptoms indicative of a urinary tract infection.</a:t>
            </a:r>
          </a:p>
          <a:p>
            <a:r>
              <a:rPr lang="en-US" dirty="0"/>
              <a:t>According to the obtained clean catch urinalysis, the patient had asymptomatic bacteriuria, on the basis of pyuria being present and asymptomatic of signs or symptoms indicative of a urinary tract infection. </a:t>
            </a:r>
          </a:p>
          <a:p>
            <a:r>
              <a:rPr lang="en-US" dirty="0"/>
              <a:t>This patient is a real example of an institutionalized elderly patient with asymptomatic bacteriuria who was inappropriately prescribed an antibiotic. </a:t>
            </a:r>
          </a:p>
        </p:txBody>
      </p:sp>
    </p:spTree>
    <p:extLst>
      <p:ext uri="{BB962C8B-B14F-4D97-AF65-F5344CB8AC3E}">
        <p14:creationId xmlns:p14="http://schemas.microsoft.com/office/powerpoint/2010/main" val="31208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1529F-0724-F240-8A4F-E8514C62B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to Follow Algorithm </a:t>
            </a:r>
            <a:r>
              <a:rPr lang="en-US" sz="1800" dirty="0"/>
              <a:t>(please take a pocket card)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93A1BC9-D6AF-304E-A1EE-9D24A628C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92" y="2289917"/>
            <a:ext cx="3945519" cy="4568083"/>
          </a:xfrm>
        </p:spPr>
      </p:pic>
    </p:spTree>
    <p:extLst>
      <p:ext uri="{BB962C8B-B14F-4D97-AF65-F5344CB8AC3E}">
        <p14:creationId xmlns:p14="http://schemas.microsoft.com/office/powerpoint/2010/main" val="435670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BD3E-DB1B-C348-82EA-22A0ECB7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53999-1C4B-E34B-995F-53D4BEACEE4E}"/>
              </a:ext>
            </a:extLst>
          </p:cNvPr>
          <p:cNvSpPr txBox="1"/>
          <p:nvPr/>
        </p:nvSpPr>
        <p:spPr>
          <a:xfrm>
            <a:off x="2177833" y="3098800"/>
            <a:ext cx="7738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Please take a pocket card provided!</a:t>
            </a:r>
          </a:p>
        </p:txBody>
      </p:sp>
    </p:spTree>
    <p:extLst>
      <p:ext uri="{BB962C8B-B14F-4D97-AF65-F5344CB8AC3E}">
        <p14:creationId xmlns:p14="http://schemas.microsoft.com/office/powerpoint/2010/main" val="400103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12A1-DC1E-8C46-9E37-6E5C843B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CA020-35E5-E544-A99F-A18A28B2CFAB}"/>
              </a:ext>
            </a:extLst>
          </p:cNvPr>
          <p:cNvSpPr txBox="1"/>
          <p:nvPr/>
        </p:nvSpPr>
        <p:spPr>
          <a:xfrm>
            <a:off x="1154954" y="2438400"/>
            <a:ext cx="102496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J Community Hosp Intern Med Perspect. 2012; 2(2): 10.3402/jchimp.v2i2.17814. </a:t>
            </a:r>
            <a:endParaRPr lang="en-US" dirty="0"/>
          </a:p>
          <a:p>
            <a:r>
              <a:rPr lang="en-US" dirty="0"/>
              <a:t>Published online 2012 Jul 16. </a:t>
            </a:r>
            <a:r>
              <a:rPr lang="en-US" dirty="0" err="1"/>
              <a:t>doi</a:t>
            </a:r>
            <a:r>
              <a:rPr lang="en-US" dirty="0"/>
              <a:t>:  </a:t>
            </a:r>
            <a:r>
              <a:rPr lang="en-US" u="sng" dirty="0">
                <a:hlinkClick r:id="rId3"/>
              </a:rPr>
              <a:t>10.3402/jchimp.v2i2.17814</a:t>
            </a:r>
            <a:endParaRPr lang="en-US" dirty="0"/>
          </a:p>
          <a:p>
            <a:r>
              <a:rPr lang="en-US" u="sng" dirty="0">
                <a:hlinkClick r:id="rId4"/>
              </a:rPr>
              <a:t>Copyright/License ▼</a:t>
            </a:r>
            <a:r>
              <a:rPr lang="en-US" u="sng" dirty="0">
                <a:hlinkClick r:id="rId5"/>
              </a:rPr>
              <a:t>Request permission to reuse</a:t>
            </a:r>
            <a:endParaRPr lang="en-US" dirty="0"/>
          </a:p>
          <a:p>
            <a:r>
              <a:rPr lang="en-US" u="sng" dirty="0">
                <a:hlinkClick r:id="rId5"/>
              </a:rPr>
              <a:t>Copyright</a:t>
            </a:r>
            <a:r>
              <a:rPr lang="en-US" dirty="0"/>
              <a:t> © 2012 </a:t>
            </a:r>
            <a:r>
              <a:rPr lang="en-US" dirty="0" err="1"/>
              <a:t>Farhana</a:t>
            </a:r>
            <a:r>
              <a:rPr lang="en-US" dirty="0"/>
              <a:t> Chowdhury et al.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Kandel</a:t>
            </a:r>
            <a:r>
              <a:rPr lang="en-US" dirty="0"/>
              <a:t>, R., </a:t>
            </a:r>
            <a:r>
              <a:rPr lang="en-US" dirty="0" err="1"/>
              <a:t>Pallin</a:t>
            </a:r>
            <a:r>
              <a:rPr lang="en-US" dirty="0"/>
              <a:t>, D., &amp; </a:t>
            </a:r>
            <a:r>
              <a:rPr lang="en-US" dirty="0" err="1"/>
              <a:t>Doron</a:t>
            </a:r>
            <a:r>
              <a:rPr lang="en-US" dirty="0"/>
              <a:t>, S. Massachusetts Infection Prevention Partnership. Massachusetts Coalition for the Prevention of Medical Errors, Massachusetts Department of Public Health, Massachusetts Senior Care Association, </a:t>
            </a:r>
            <a:r>
              <a:rPr lang="en-US" dirty="0" err="1"/>
              <a:t>Masspro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Nicolle LE, Bradley S, </a:t>
            </a:r>
            <a:r>
              <a:rPr lang="en-US" dirty="0" err="1"/>
              <a:t>Colgan</a:t>
            </a:r>
            <a:r>
              <a:rPr lang="en-US" dirty="0"/>
              <a:t> R, Rice JC, Schaeffer A, Hooton TM. Infectious Diseases Society of America guidelines for the diagnosis and treatment of asymptomatic bacteriuria in adults. </a:t>
            </a:r>
            <a:r>
              <a:rPr lang="en-US" dirty="0" err="1"/>
              <a:t>Clin</a:t>
            </a:r>
            <a:r>
              <a:rPr lang="en-US" dirty="0"/>
              <a:t> Infect Dis. 2005; 40(5):643–54. </a:t>
            </a:r>
            <a:r>
              <a:rPr lang="en-US" dirty="0" err="1"/>
              <a:t>Epub</a:t>
            </a:r>
            <a:r>
              <a:rPr lang="en-US" dirty="0"/>
              <a:t> 2005/02/17. </a:t>
            </a:r>
            <a:r>
              <a:rPr lang="en-US" dirty="0" err="1"/>
              <a:t>doi</a:t>
            </a:r>
            <a:r>
              <a:rPr lang="en-US" dirty="0"/>
              <a:t>: 10.1086/427507 PMID: 15714408.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7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CBAA-9705-254C-9F99-6F83C5F3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822960"/>
            <a:ext cx="10309860" cy="1097280"/>
          </a:xfrm>
        </p:spPr>
        <p:txBody>
          <a:bodyPr/>
          <a:lstStyle/>
          <a:p>
            <a:pPr algn="ctr"/>
            <a:r>
              <a:rPr lang="en-US" dirty="0"/>
              <a:t>Treating Asymptomatic Bacteriuria: </a:t>
            </a:r>
            <a:br>
              <a:rPr lang="en-US" dirty="0"/>
            </a:br>
            <a:r>
              <a:rPr lang="en-US" dirty="0"/>
              <a:t>All harm, No Beneﬁt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60DF31-44D4-7348-8830-7B1626A71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81" b="60045"/>
          <a:stretch/>
        </p:blipFill>
        <p:spPr>
          <a:xfrm>
            <a:off x="1133587" y="2188199"/>
            <a:ext cx="10233659" cy="46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6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C453-E3E9-BB48-8660-40775AC7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94" y="860611"/>
            <a:ext cx="9163332" cy="766232"/>
          </a:xfrm>
        </p:spPr>
        <p:txBody>
          <a:bodyPr/>
          <a:lstStyle/>
          <a:p>
            <a:r>
              <a:rPr lang="en-US" dirty="0"/>
              <a:t>Asymptomatic Bacteriuria Myth vs. Fact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0D3B593-81B1-304E-AF19-8B4863512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16" b="32518"/>
          <a:stretch/>
        </p:blipFill>
        <p:spPr>
          <a:xfrm>
            <a:off x="1093694" y="2159904"/>
            <a:ext cx="10236200" cy="46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6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6">
            <a:extLst>
              <a:ext uri="{FF2B5EF4-FFF2-40B4-BE49-F238E27FC236}">
                <a16:creationId xmlns:a16="http://schemas.microsoft.com/office/drawing/2014/main" id="{17D1078A-41EC-524E-88BD-653676ADA6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4" y="766740"/>
            <a:ext cx="929789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125" dirty="0">
                <a:solidFill>
                  <a:srgbClr val="FFFFFF"/>
                </a:solidFill>
                <a:cs typeface="Arial"/>
              </a:rPr>
              <a:t>Do</a:t>
            </a:r>
            <a:r>
              <a:rPr spc="30" dirty="0">
                <a:solidFill>
                  <a:srgbClr val="FFFFFF"/>
                </a:solidFill>
                <a:cs typeface="Arial"/>
              </a:rPr>
              <a:t> </a:t>
            </a:r>
            <a:r>
              <a:rPr spc="150" dirty="0">
                <a:solidFill>
                  <a:srgbClr val="FFFFFF"/>
                </a:solidFill>
                <a:cs typeface="Arial"/>
              </a:rPr>
              <a:t>Not</a:t>
            </a:r>
            <a:r>
              <a:rPr spc="30" dirty="0">
                <a:solidFill>
                  <a:srgbClr val="FFFFFF"/>
                </a:solidFill>
                <a:cs typeface="Arial"/>
              </a:rPr>
              <a:t> </a:t>
            </a:r>
            <a:r>
              <a:rPr spc="35" dirty="0">
                <a:solidFill>
                  <a:srgbClr val="FFFFFF"/>
                </a:solidFill>
                <a:cs typeface="Arial"/>
              </a:rPr>
              <a:t>Test,</a:t>
            </a:r>
            <a:r>
              <a:rPr spc="30" dirty="0">
                <a:solidFill>
                  <a:srgbClr val="FFFFFF"/>
                </a:solidFill>
                <a:cs typeface="Arial"/>
              </a:rPr>
              <a:t> </a:t>
            </a:r>
            <a:r>
              <a:rPr spc="125" dirty="0">
                <a:solidFill>
                  <a:srgbClr val="FFFFFF"/>
                </a:solidFill>
                <a:cs typeface="Arial"/>
              </a:rPr>
              <a:t>Do</a:t>
            </a:r>
            <a:r>
              <a:rPr spc="30" dirty="0">
                <a:solidFill>
                  <a:srgbClr val="FFFFFF"/>
                </a:solidFill>
                <a:cs typeface="Arial"/>
              </a:rPr>
              <a:t> </a:t>
            </a:r>
            <a:r>
              <a:rPr spc="150" dirty="0">
                <a:solidFill>
                  <a:srgbClr val="FFFFFF"/>
                </a:solidFill>
                <a:cs typeface="Arial"/>
              </a:rPr>
              <a:t>Not</a:t>
            </a:r>
            <a:r>
              <a:rPr spc="30" dirty="0">
                <a:solidFill>
                  <a:srgbClr val="FFFFFF"/>
                </a:solidFill>
                <a:cs typeface="Arial"/>
              </a:rPr>
              <a:t> </a:t>
            </a:r>
            <a:r>
              <a:rPr spc="65" dirty="0">
                <a:solidFill>
                  <a:srgbClr val="FFFFFF"/>
                </a:solidFill>
                <a:cs typeface="Arial"/>
              </a:rPr>
              <a:t>Treat</a:t>
            </a:r>
            <a:r>
              <a:rPr spc="30" dirty="0">
                <a:solidFill>
                  <a:srgbClr val="FFFFFF"/>
                </a:solidFill>
                <a:cs typeface="Arial"/>
              </a:rPr>
              <a:t> </a:t>
            </a:r>
            <a:r>
              <a:rPr spc="135" dirty="0">
                <a:solidFill>
                  <a:srgbClr val="FFFFFF"/>
                </a:solidFill>
                <a:cs typeface="Arial"/>
              </a:rPr>
              <a:t>Asymptomatic</a:t>
            </a:r>
            <a:r>
              <a:rPr spc="30" dirty="0">
                <a:solidFill>
                  <a:srgbClr val="FFFFFF"/>
                </a:solidFill>
                <a:cs typeface="Arial"/>
              </a:rPr>
              <a:t> </a:t>
            </a:r>
            <a:r>
              <a:rPr spc="75" dirty="0">
                <a:solidFill>
                  <a:srgbClr val="FFFFFF"/>
                </a:solidFill>
                <a:cs typeface="Arial"/>
              </a:rPr>
              <a:t>Bacteriuria</a:t>
            </a:r>
            <a:endParaRPr baseline="32163" dirty="0">
              <a:cs typeface="Arial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357C315-1395-0846-9246-AA344525A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5" b="69415"/>
          <a:stretch/>
        </p:blipFill>
        <p:spPr>
          <a:xfrm>
            <a:off x="387724" y="2455332"/>
            <a:ext cx="11658600" cy="42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8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5E0A-21B7-374D-8EF5-168BE174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Call for Change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F7B7A4-B8C1-2845-AF14-F4B8DF3AC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2" b="46549"/>
          <a:stretch/>
        </p:blipFill>
        <p:spPr>
          <a:xfrm>
            <a:off x="364066" y="2316878"/>
            <a:ext cx="11658600" cy="42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D16C-A453-5F4E-8153-477AAD39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Call for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51E57-EBA6-ED46-986A-B7732C408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72" b="28968"/>
          <a:stretch/>
        </p:blipFill>
        <p:spPr>
          <a:xfrm>
            <a:off x="397933" y="3288051"/>
            <a:ext cx="11658600" cy="28278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1A323-5387-0A4E-A13F-201C69643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2" b="65596"/>
          <a:stretch/>
        </p:blipFill>
        <p:spPr>
          <a:xfrm>
            <a:off x="397933" y="2692396"/>
            <a:ext cx="11658600" cy="5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B451-0EFE-474C-88EE-FD31952C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Call for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1F350-3E13-5F46-AE93-C23A1CA27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2" b="65596"/>
          <a:stretch/>
        </p:blipFill>
        <p:spPr>
          <a:xfrm>
            <a:off x="397933" y="2692396"/>
            <a:ext cx="11658600" cy="595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8879A3-A803-154A-9D33-38A86CCB7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296" b="17592"/>
          <a:stretch/>
        </p:blipFill>
        <p:spPr>
          <a:xfrm>
            <a:off x="397933" y="3233015"/>
            <a:ext cx="11658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32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32" y="519670"/>
            <a:ext cx="8825659" cy="706964"/>
          </a:xfrm>
        </p:spPr>
        <p:txBody>
          <a:bodyPr/>
          <a:lstStyle/>
          <a:p>
            <a:r>
              <a:rPr lang="en-US" dirty="0"/>
              <a:t>Clinical Vignette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5801E9-C69F-DF46-9F1B-26563C2E5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9" b="8656"/>
          <a:stretch/>
        </p:blipFill>
        <p:spPr>
          <a:xfrm>
            <a:off x="4453346" y="210631"/>
            <a:ext cx="5983624" cy="6647369"/>
          </a:xfrm>
        </p:spPr>
      </p:pic>
    </p:spTree>
    <p:extLst>
      <p:ext uri="{BB962C8B-B14F-4D97-AF65-F5344CB8AC3E}">
        <p14:creationId xmlns:p14="http://schemas.microsoft.com/office/powerpoint/2010/main" val="377937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80" y="471864"/>
            <a:ext cx="8825659" cy="706964"/>
          </a:xfrm>
        </p:spPr>
        <p:txBody>
          <a:bodyPr/>
          <a:lstStyle/>
          <a:p>
            <a:r>
              <a:rPr lang="en-US" dirty="0"/>
              <a:t>Clinical Vignette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B97CA3-995C-854E-8F1F-3D1C0E74A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b="8225"/>
          <a:stretch/>
        </p:blipFill>
        <p:spPr>
          <a:xfrm>
            <a:off x="4724986" y="431147"/>
            <a:ext cx="5697427" cy="64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2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{48EA64D3-DDAA-6748-A3ED-F84ABFE3DF00}tf10001076</Template>
  <TotalTime>8074</TotalTime>
  <Words>211</Words>
  <Application>Microsoft Macintosh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 Clarion University Research Project  Deferring Prescribing in Nursing Home Residents with Asymptomatic Bacteriuria</vt:lpstr>
      <vt:lpstr>Treating Asymptomatic Bacteriuria:  All harm, No Beneﬁt</vt:lpstr>
      <vt:lpstr>Asymptomatic Bacteriuria Myth vs. Fact</vt:lpstr>
      <vt:lpstr>Do Not Test, Do Not Treat Asymptomatic Bacteriuria</vt:lpstr>
      <vt:lpstr>A Call for Change </vt:lpstr>
      <vt:lpstr>A Call for Change</vt:lpstr>
      <vt:lpstr>A Call for Change</vt:lpstr>
      <vt:lpstr>Clinical Vignette</vt:lpstr>
      <vt:lpstr>Clinical Vignette</vt:lpstr>
      <vt:lpstr>Clinical Vignette</vt:lpstr>
      <vt:lpstr>Clinical Vignette</vt:lpstr>
      <vt:lpstr>Clinical Vignette</vt:lpstr>
      <vt:lpstr>Clinical Vignette</vt:lpstr>
      <vt:lpstr>Clinical Vignette</vt:lpstr>
      <vt:lpstr>Clinical Vignette Key Factors</vt:lpstr>
      <vt:lpstr>Easy to Follow Algorithm (please take a pocket card)</vt:lpstr>
      <vt:lpstr>Thank You!</vt:lpstr>
      <vt:lpstr>References</vt:lpstr>
    </vt:vector>
  </TitlesOfParts>
  <Company>Lenape Tech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the Improper Antimicrobial Treatment of Asymptomatic Bacteriuria</dc:title>
  <dc:creator>PNP Student 05</dc:creator>
  <cp:lastModifiedBy>Emilie Kennedy MSN, CRNP, FNP-C, DNP</cp:lastModifiedBy>
  <cp:revision>68</cp:revision>
  <dcterms:created xsi:type="dcterms:W3CDTF">2017-06-09T19:08:22Z</dcterms:created>
  <dcterms:modified xsi:type="dcterms:W3CDTF">2019-12-04T19:09:43Z</dcterms:modified>
</cp:coreProperties>
</file>